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Lst>
  <p:sldIdLst>
    <p:sldId id="256" r:id="rId25"/>
    <p:sldId id="257" r:id="rId26"/>
    <p:sldId id="258" r:id="rId27"/>
    <p:sldId id="259" r:id="rId28"/>
    <p:sldId id="260" r:id="rId29"/>
    <p:sldId id="261" r:id="rId30"/>
    <p:sldId id="262" r:id="rId31"/>
    <p:sldId id="263" r:id="rId32"/>
    <p:sldId id="264" r:id="rId33"/>
    <p:sldId id="265" r:id="rId34"/>
    <p:sldId id="266" r:id="rId35"/>
    <p:sldId id="267" r:id="rId3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2.xml"/><Relationship Id="rId39" Type="http://schemas.openxmlformats.org/officeDocument/2006/relationships/theme" Target="theme/theme1.xml"/><Relationship Id="rId21" Type="http://schemas.openxmlformats.org/officeDocument/2006/relationships/slideMaster" Target="slideMasters/slideMaster21.xml"/><Relationship Id="rId34" Type="http://schemas.openxmlformats.org/officeDocument/2006/relationships/slide" Target="slides/slide10.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1.xml"/><Relationship Id="rId33" Type="http://schemas.openxmlformats.org/officeDocument/2006/relationships/slide" Target="slides/slide9.xml"/><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4.xml"/><Relationship Id="rId36" Type="http://schemas.openxmlformats.org/officeDocument/2006/relationships/slide" Target="slides/slide12.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3.xml"/><Relationship Id="rId30" Type="http://schemas.openxmlformats.org/officeDocument/2006/relationships/slide" Target="slides/slide6.xml"/><Relationship Id="rId35" Type="http://schemas.openxmlformats.org/officeDocument/2006/relationships/slide" Target="slides/slide11.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51"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652680"/>
            <a:ext cx="4260960" cy="156024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5" name="Google Shape;11;p2"/>
          <p:cNvCxnSpPr/>
          <p:nvPr/>
        </p:nvCxnSpPr>
        <p:spPr>
          <a:xfrm>
            <a:off x="-230760" y="233640"/>
            <a:ext cx="9678960" cy="360"/>
          </a:xfrm>
          <a:prstGeom prst="straightConnector1">
            <a:avLst/>
          </a:prstGeom>
          <a:ln w="9525">
            <a:solidFill>
              <a:srgbClr val="BFCE84"/>
            </a:solidFill>
            <a:round/>
          </a:ln>
        </p:spPr>
      </p:cxnSp>
      <p:sp>
        <p:nvSpPr>
          <p:cNvPr id="2" name="Google Shape;12;p2"/>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30" name="Google Shape;105;p19"/>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713160" y="539640"/>
            <a:ext cx="3189600" cy="88632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32" name="Google Shape;109;p20"/>
          <p:cNvCxnSpPr/>
          <p:nvPr/>
        </p:nvCxnSpPr>
        <p:spPr>
          <a:xfrm>
            <a:off x="-230760" y="233640"/>
            <a:ext cx="9678960" cy="360"/>
          </a:xfrm>
          <a:prstGeom prst="straightConnector1">
            <a:avLst/>
          </a:prstGeom>
          <a:ln w="9525">
            <a:solidFill>
              <a:srgbClr val="BFCE84"/>
            </a:solidFill>
            <a:round/>
          </a:ln>
        </p:spPr>
      </p:cxnSp>
      <p:sp>
        <p:nvSpPr>
          <p:cNvPr id="33" name="Google Shape;110;p20"/>
          <p:cNvSpPr/>
          <p:nvPr/>
        </p:nvSpPr>
        <p:spPr>
          <a:xfrm flipH="1">
            <a:off x="-72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4574880" y="3092760"/>
            <a:ext cx="3855600" cy="151092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36" name="PlaceHolder 2"/>
          <p:cNvSpPr>
            <a:spLocks noGrp="1"/>
          </p:cNvSpPr>
          <p:nvPr>
            <p:ph type="title"/>
          </p:nvPr>
        </p:nvSpPr>
        <p:spPr>
          <a:xfrm>
            <a:off x="713160" y="835920"/>
            <a:ext cx="1257840" cy="91548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lgn="ctr">
              <a:lnSpc>
                <a:spcPct val="100000"/>
              </a:lnSpc>
              <a:buNone/>
            </a:pPr>
            <a:r>
              <a:rPr lang="fr-FR" sz="6000" b="0" strike="noStrike" spc="-1">
                <a:solidFill>
                  <a:schemeClr val="dk2"/>
                </a:solidFill>
                <a:latin typeface="Atkinson Hyperlegible Next Medium"/>
                <a:ea typeface="Atkinson Hyperlegible Next Medium"/>
              </a:rPr>
              <a:t>xx%</a:t>
            </a:r>
            <a:endParaRPr lang="fr-FR" sz="6000" b="0" strike="noStrike" spc="-1">
              <a:solidFill>
                <a:schemeClr val="dk1"/>
              </a:solidFill>
              <a:latin typeface="Arial"/>
            </a:endParaRPr>
          </a:p>
        </p:txBody>
      </p:sp>
      <p:sp>
        <p:nvSpPr>
          <p:cNvPr id="37" name="Google Shape;16;p3"/>
          <p:cNvSpPr/>
          <p:nvPr/>
        </p:nvSpPr>
        <p:spPr>
          <a:xfrm>
            <a:off x="-77040" y="-92880"/>
            <a:ext cx="26215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38" name="Google Shape;17;p3"/>
          <p:cNvCxnSpPr/>
          <p:nvPr/>
        </p:nvCxnSpPr>
        <p:spPr>
          <a:xfrm>
            <a:off x="-230760" y="233640"/>
            <a:ext cx="9678960" cy="360"/>
          </a:xfrm>
          <a:prstGeom prst="straightConnector1">
            <a:avLst/>
          </a:prstGeom>
          <a:ln w="9525">
            <a:solidFill>
              <a:srgbClr val="BFCE84"/>
            </a:solidFill>
            <a:round/>
          </a:ln>
        </p:spPr>
      </p:cxnSp>
      <p:sp>
        <p:nvSpPr>
          <p:cNvPr id="39"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0" name="Google Shape;112;p21"/>
          <p:cNvCxnSpPr/>
          <p:nvPr/>
        </p:nvCxnSpPr>
        <p:spPr>
          <a:xfrm>
            <a:off x="-230760" y="233640"/>
            <a:ext cx="9678960" cy="360"/>
          </a:xfrm>
          <a:prstGeom prst="straightConnector1">
            <a:avLst/>
          </a:prstGeom>
          <a:ln w="9525">
            <a:solidFill>
              <a:srgbClr val="BFCE84"/>
            </a:solidFill>
            <a:round/>
          </a:ln>
        </p:spPr>
      </p:cxnSp>
      <p:sp>
        <p:nvSpPr>
          <p:cNvPr id="41" name="Google Shape;113;p21"/>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2" name="Google Shape;115;p22"/>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44" name="PlaceHolder 2"/>
          <p:cNvSpPr>
            <a:spLocks noGrp="1"/>
          </p:cNvSpPr>
          <p:nvPr>
            <p:ph type="body"/>
          </p:nvPr>
        </p:nvSpPr>
        <p:spPr>
          <a:xfrm>
            <a:off x="720000" y="1215720"/>
            <a:ext cx="7703640" cy="17233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cxnSp>
        <p:nvCxnSpPr>
          <p:cNvPr id="45" name="Google Shape;21;p4"/>
          <p:cNvCxnSpPr/>
          <p:nvPr/>
        </p:nvCxnSpPr>
        <p:spPr>
          <a:xfrm>
            <a:off x="-230760" y="233640"/>
            <a:ext cx="9678960" cy="360"/>
          </a:xfrm>
          <a:prstGeom prst="straightConnector1">
            <a:avLst/>
          </a:prstGeom>
          <a:ln w="9525">
            <a:solidFill>
              <a:srgbClr val="BFCE84"/>
            </a:solidFill>
            <a:round/>
          </a:ln>
        </p:spPr>
      </p:cxnSp>
      <p:sp>
        <p:nvSpPr>
          <p:cNvPr id="46" name="Google Shape;22;p4"/>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0" name="Google Shape;29;p5"/>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5" name="Google Shape;32;p6"/>
          <p:cNvCxnSpPr/>
          <p:nvPr/>
        </p:nvCxnSpPr>
        <p:spPr>
          <a:xfrm>
            <a:off x="-230760" y="233640"/>
            <a:ext cx="9678960" cy="360"/>
          </a:xfrm>
          <a:prstGeom prst="straightConnector1">
            <a:avLst/>
          </a:prstGeom>
          <a:ln w="9525">
            <a:solidFill>
              <a:srgbClr val="BFCE84"/>
            </a:solidFill>
            <a:round/>
          </a:ln>
        </p:spPr>
      </p:cxnSp>
      <p:sp>
        <p:nvSpPr>
          <p:cNvPr id="56" name="Google Shape;33;p6"/>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9" name="Google Shape;37;p7"/>
          <p:cNvCxnSpPr/>
          <p:nvPr/>
        </p:nvCxnSpPr>
        <p:spPr>
          <a:xfrm>
            <a:off x="-230760" y="233640"/>
            <a:ext cx="9678960" cy="360"/>
          </a:xfrm>
          <a:prstGeom prst="straightConnector1">
            <a:avLst/>
          </a:prstGeom>
          <a:ln w="9525">
            <a:solidFill>
              <a:srgbClr val="BFCE84"/>
            </a:solidFill>
            <a:round/>
          </a:ln>
        </p:spPr>
      </p:cxnSp>
      <p:sp>
        <p:nvSpPr>
          <p:cNvPr id="60" name="Google Shape;38;p7"/>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713160" y="1159560"/>
            <a:ext cx="4581000" cy="1044720"/>
          </a:xfrm>
          <a:prstGeom prst="rect">
            <a:avLst/>
          </a:prstGeom>
          <a:noFill/>
          <a:ln w="0">
            <a:noFill/>
          </a:ln>
        </p:spPr>
        <p:txBody>
          <a:bodyPr lIns="91440" tIns="91440" rIns="91440" bIns="91440" anchor="b">
            <a:noAutofit/>
          </a:bodyPr>
          <a:lstStyle/>
          <a:p>
            <a:pPr indent="0">
              <a:lnSpc>
                <a:spcPct val="100000"/>
              </a:lnSpc>
              <a:buNone/>
            </a:pPr>
            <a:r>
              <a:rPr lang="fr-FR" sz="6000" b="0" strike="noStrike" spc="-1">
                <a:solidFill>
                  <a:schemeClr val="dk1"/>
                </a:solidFill>
                <a:latin typeface="Atkinson Hyperlegible Next Medium"/>
                <a:ea typeface="Atkinson Hyperlegible Next Medium"/>
              </a:rPr>
              <a:t>xx%</a:t>
            </a:r>
            <a:endParaRPr lang="fr-FR" sz="6000" b="0" strike="noStrike" spc="-1">
              <a:solidFill>
                <a:schemeClr val="dk1"/>
              </a:solidFill>
              <a:latin typeface="Arial"/>
            </a:endParaRPr>
          </a:p>
        </p:txBody>
      </p:sp>
      <p:cxnSp>
        <p:nvCxnSpPr>
          <p:cNvPr id="7" name="Google Shape;50;p11"/>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64" name="PlaceHolder 2"/>
          <p:cNvSpPr>
            <a:spLocks noGrp="1"/>
          </p:cNvSpPr>
          <p:nvPr>
            <p:ph type="title"/>
          </p:nvPr>
        </p:nvSpPr>
        <p:spPr>
          <a:xfrm>
            <a:off x="720000" y="4014360"/>
            <a:ext cx="7703640" cy="572400"/>
          </a:xfrm>
          <a:prstGeom prst="rect">
            <a:avLst/>
          </a:prstGeom>
          <a:solidFill>
            <a:schemeClr val="dk1"/>
          </a:solidFill>
          <a:ln w="0">
            <a:noFill/>
          </a:ln>
        </p:spPr>
        <p:txBody>
          <a:bodyPr lIns="91440" tIns="91440" rIns="91440" bIns="91440" anchor="t">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5" name="Google Shape;121;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7" name="Google Shape;124;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 name="Google Shape;53;p13"/>
          <p:cNvSpPr/>
          <p:nvPr/>
        </p:nvSpPr>
        <p:spPr>
          <a:xfrm>
            <a:off x="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9" name="PlaceHolder 1"/>
          <p:cNvSpPr>
            <a:spLocks noGrp="1"/>
          </p:cNvSpPr>
          <p:nvPr>
            <p:ph type="title"/>
          </p:nvPr>
        </p:nvSpPr>
        <p:spPr>
          <a:xfrm>
            <a:off x="720000" y="444960"/>
            <a:ext cx="68162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0" name="PlaceHolder 2"/>
          <p:cNvSpPr>
            <a:spLocks noGrp="1"/>
          </p:cNvSpPr>
          <p:nvPr>
            <p:ph type="title"/>
          </p:nvPr>
        </p:nvSpPr>
        <p:spPr>
          <a:xfrm>
            <a:off x="432432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1" name="PlaceHolder 3"/>
          <p:cNvSpPr>
            <a:spLocks noGrp="1"/>
          </p:cNvSpPr>
          <p:nvPr>
            <p:ph type="title"/>
          </p:nvPr>
        </p:nvSpPr>
        <p:spPr>
          <a:xfrm>
            <a:off x="432432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2" name="PlaceHolder 4"/>
          <p:cNvSpPr>
            <a:spLocks noGrp="1"/>
          </p:cNvSpPr>
          <p:nvPr>
            <p:ph type="title"/>
          </p:nvPr>
        </p:nvSpPr>
        <p:spPr>
          <a:xfrm>
            <a:off x="664416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3" name="PlaceHolder 5"/>
          <p:cNvSpPr>
            <a:spLocks noGrp="1"/>
          </p:cNvSpPr>
          <p:nvPr>
            <p:ph type="title"/>
          </p:nvPr>
        </p:nvSpPr>
        <p:spPr>
          <a:xfrm>
            <a:off x="664416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cxnSp>
        <p:nvCxnSpPr>
          <p:cNvPr id="14" name="Google Shape;63;p13"/>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720000" y="1637640"/>
            <a:ext cx="3286080" cy="1062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cxnSp>
        <p:nvCxnSpPr>
          <p:cNvPr id="16" name="Google Shape;67;p14"/>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18" name="Google Shape;71;p15"/>
          <p:cNvCxnSpPr/>
          <p:nvPr/>
        </p:nvCxnSpPr>
        <p:spPr>
          <a:xfrm>
            <a:off x="-230760" y="233640"/>
            <a:ext cx="9678960" cy="360"/>
          </a:xfrm>
          <a:prstGeom prst="straightConnector1">
            <a:avLst/>
          </a:prstGeom>
          <a:ln w="9525">
            <a:solidFill>
              <a:srgbClr val="BFCE84"/>
            </a:solidFill>
            <a:round/>
          </a:ln>
        </p:spPr>
      </p:cxnSp>
      <p:sp>
        <p:nvSpPr>
          <p:cNvPr id="19" name="Google Shape;72;p15"/>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 name="Google Shape;74;p16"/>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 name="PlaceHolder 1"/>
          <p:cNvSpPr>
            <a:spLocks noGrp="1"/>
          </p:cNvSpPr>
          <p:nvPr>
            <p:ph type="body"/>
          </p:nvPr>
        </p:nvSpPr>
        <p:spPr>
          <a:xfrm>
            <a:off x="5400000" y="0"/>
            <a:ext cx="37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23" name="PlaceHolder 2"/>
          <p:cNvSpPr>
            <a:spLocks noGrp="1"/>
          </p:cNvSpPr>
          <p:nvPr>
            <p:ph type="title"/>
          </p:nvPr>
        </p:nvSpPr>
        <p:spPr>
          <a:xfrm>
            <a:off x="720000" y="793080"/>
            <a:ext cx="3899160" cy="1368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5" name="Google Shape;86;p17"/>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7" name="Google Shape;101;p18"/>
          <p:cNvCxnSpPr/>
          <p:nvPr/>
        </p:nvCxnSpPr>
        <p:spPr>
          <a:xfrm>
            <a:off x="-230760" y="233640"/>
            <a:ext cx="9678960" cy="360"/>
          </a:xfrm>
          <a:prstGeom prst="straightConnector1">
            <a:avLst/>
          </a:prstGeom>
          <a:ln w="9525">
            <a:solidFill>
              <a:srgbClr val="BFCE84"/>
            </a:solidFill>
            <a:round/>
          </a:ln>
        </p:spPr>
      </p:cxnSp>
      <p:sp>
        <p:nvSpPr>
          <p:cNvPr id="28" name="Google Shape;102;p18"/>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8.png"/><Relationship Id="rId1" Type="http://schemas.openxmlformats.org/officeDocument/2006/relationships/slideLayout" Target="../slideLayouts/slideLayout11.xml"/><Relationship Id="rId4" Type="http://schemas.openxmlformats.org/officeDocument/2006/relationships/hyperlink" Target="http://bit.ly/2TtBDfr"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714240" y="657360"/>
            <a:ext cx="4257360" cy="1561680"/>
          </a:xfrm>
          <a:prstGeom prst="rect">
            <a:avLst/>
          </a:prstGeom>
          <a:noFill/>
          <a:ln w="0">
            <a:noFill/>
          </a:ln>
        </p:spPr>
        <p:txBody>
          <a:bodyPr lIns="91440" tIns="91440" rIns="91440" bIns="91440" anchor="b">
            <a:normAutofit fontScale="90394"/>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Social Good Tracker</a:t>
            </a:r>
            <a:endParaRPr lang="fr-FR" sz="5000" b="0" strike="noStrike" spc="-1">
              <a:solidFill>
                <a:schemeClr val="dk1"/>
              </a:solidFill>
              <a:latin typeface="Arial"/>
            </a:endParaRPr>
          </a:p>
        </p:txBody>
      </p:sp>
      <p:sp>
        <p:nvSpPr>
          <p:cNvPr id="71" name="PlaceHolder 2"/>
          <p:cNvSpPr>
            <a:spLocks noGrp="1"/>
          </p:cNvSpPr>
          <p:nvPr>
            <p:ph type="subTitle"/>
          </p:nvPr>
        </p:nvSpPr>
        <p:spPr>
          <a:xfrm>
            <a:off x="714240" y="2381400"/>
            <a:ext cx="4257360" cy="380520"/>
          </a:xfrm>
          <a:prstGeom prst="rect">
            <a:avLst/>
          </a:prstGeom>
          <a:noFill/>
          <a:ln w="0">
            <a:noFill/>
          </a:ln>
        </p:spPr>
        <p:txBody>
          <a:bodyPr lIns="91440" tIns="91440" rIns="91440" bIns="91440" anchor="t">
            <a:normAutofit fontScale="80688"/>
          </a:bodyPr>
          <a:lstStyle/>
          <a:p>
            <a:pPr indent="0">
              <a:lnSpc>
                <a:spcPct val="100000"/>
              </a:lnSpc>
              <a:buNone/>
              <a:tabLst>
                <a:tab pos="0" algn="l"/>
              </a:tabLst>
            </a:pPr>
            <a:r>
              <a:rPr lang="en" sz="1600" b="0" strike="noStrike" spc="-1">
                <a:solidFill>
                  <a:schemeClr val="dk1"/>
                </a:solidFill>
                <a:latin typeface="Albert Sans"/>
                <a:ea typeface="Albert Sans"/>
              </a:rPr>
              <a:t>An innovative platform to monitor and enhance social impact.</a:t>
            </a:r>
            <a:endParaRPr lang="en-US" sz="1600" b="0" strike="noStrike" spc="-1">
              <a:solidFill>
                <a:srgbClr val="FFFFFF"/>
              </a:solidFill>
              <a:latin typeface="OpenSymbol"/>
            </a:endParaRPr>
          </a:p>
        </p:txBody>
      </p:sp>
      <p:sp>
        <p:nvSpPr>
          <p:cNvPr id="72" name="Google Shape;133;p27"/>
          <p:cNvSpPr/>
          <p:nvPr/>
        </p:nvSpPr>
        <p:spPr>
          <a:xfrm>
            <a:off x="5400000" y="0"/>
            <a:ext cx="374364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73" name="Google Shape;134;p27"/>
          <p:cNvSpPr/>
          <p:nvPr/>
        </p:nvSpPr>
        <p:spPr>
          <a:xfrm>
            <a:off x="714240" y="4210200"/>
            <a:ext cx="142848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yourwebsite.com</a:t>
            </a:r>
            <a:endParaRPr lang="en-US" sz="1000" b="0" strike="noStrike" spc="-1">
              <a:solidFill>
                <a:srgbClr val="FFFFFF"/>
              </a:solidFill>
              <a:latin typeface="OpenSymbol"/>
            </a:endParaRPr>
          </a:p>
        </p:txBody>
      </p:sp>
      <p:sp>
        <p:nvSpPr>
          <p:cNvPr id="74" name="Google Shape;135;p27"/>
          <p:cNvSpPr/>
          <p:nvPr/>
        </p:nvSpPr>
        <p:spPr>
          <a:xfrm>
            <a:off x="2219400" y="42292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fontScale="83866"/>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Benefits of chatbot in social good initiatives</a:t>
            </a:r>
            <a:endParaRPr lang="fr-FR" sz="2600" b="0" strike="noStrike" spc="-1">
              <a:solidFill>
                <a:schemeClr val="dk1"/>
              </a:solidFill>
              <a:latin typeface="Arial"/>
            </a:endParaRPr>
          </a:p>
        </p:txBody>
      </p:sp>
      <p:sp>
        <p:nvSpPr>
          <p:cNvPr id="107"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Integrating a chatbot into the Social Good Tracker streamlines communication, reduces response time, and fosters a supportive community environment. By automating routine inquiries, it allows human resources to focus on more complex issues, ultimately driving greater impact and efficiency in social projects.</a:t>
            </a:r>
            <a:endParaRPr lang="en-US" sz="1200" b="0" strike="noStrike" spc="-1">
              <a:solidFill>
                <a:srgbClr val="FFFFFF"/>
              </a:solidFill>
              <a:latin typeface="OpenSymbol"/>
            </a:endParaRPr>
          </a:p>
        </p:txBody>
      </p:sp>
      <p:sp>
        <p:nvSpPr>
          <p:cNvPr id="108"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Conclusions</a:t>
            </a:r>
            <a:endParaRPr lang="fr-FR" sz="2600" b="0" strike="noStrike" spc="-1">
              <a:solidFill>
                <a:schemeClr val="dk1"/>
              </a:solidFill>
              <a:latin typeface="Arial"/>
            </a:endParaRPr>
          </a:p>
        </p:txBody>
      </p:sp>
      <p:sp>
        <p:nvSpPr>
          <p:cNvPr id="110"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combination of the Social Good Tracker and its chatbot functionality creates a powerful tool for enhancing social initiatives. By improving user engagement and providing vital support, this integration paves the way for more effective monitoring and greater social impact.</a:t>
            </a:r>
            <a:endParaRPr lang="en-US" sz="1200" b="0" strike="noStrike" spc="-1">
              <a:solidFill>
                <a:srgbClr val="FFFFFF"/>
              </a:solidFill>
              <a:latin typeface="OpenSymbol"/>
            </a:endParaRPr>
          </a:p>
        </p:txBody>
      </p:sp>
      <p:sp>
        <p:nvSpPr>
          <p:cNvPr id="111"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12"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PlaceHolder 1"/>
          <p:cNvSpPr>
            <a:spLocks noGrp="1"/>
          </p:cNvSpPr>
          <p:nvPr>
            <p:ph type="title"/>
          </p:nvPr>
        </p:nvSpPr>
        <p:spPr>
          <a:xfrm>
            <a:off x="714240" y="542880"/>
            <a:ext cx="3190680" cy="885600"/>
          </a:xfrm>
          <a:prstGeom prst="rect">
            <a:avLst/>
          </a:prstGeom>
          <a:noFill/>
          <a:ln w="0">
            <a:noFill/>
          </a:ln>
        </p:spPr>
        <p:txBody>
          <a:bodyPr lIns="91440" tIns="91440" rIns="91440" bIns="91440" anchor="b">
            <a:normAutofit fontScale="93594"/>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Thank you!</a:t>
            </a:r>
            <a:endParaRPr lang="fr-FR" sz="5000" b="0" strike="noStrike" spc="-1">
              <a:solidFill>
                <a:schemeClr val="dk1"/>
              </a:solidFill>
              <a:latin typeface="Arial"/>
            </a:endParaRPr>
          </a:p>
        </p:txBody>
      </p:sp>
      <p:sp>
        <p:nvSpPr>
          <p:cNvPr id="114" name="PlaceHolder 2"/>
          <p:cNvSpPr>
            <a:spLocks noGrp="1"/>
          </p:cNvSpPr>
          <p:nvPr>
            <p:ph type="subTitle"/>
          </p:nvPr>
        </p:nvSpPr>
        <p:spPr>
          <a:xfrm>
            <a:off x="3905280" y="542880"/>
            <a:ext cx="4333680" cy="81864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1400" b="1" strike="noStrike" spc="-1">
                <a:solidFill>
                  <a:schemeClr val="dk1"/>
                </a:solidFill>
                <a:latin typeface="Albert Sans"/>
                <a:ea typeface="Albert Sans"/>
              </a:rPr>
              <a:t>Do you have any questions?</a:t>
            </a:r>
            <a:endParaRPr lang="en-US" sz="1400" b="0" strike="noStrike" spc="-1">
              <a:solidFill>
                <a:srgbClr val="FFFFFF"/>
              </a:solidFill>
              <a:latin typeface="OpenSymbol"/>
            </a:endParaRPr>
          </a:p>
        </p:txBody>
      </p:sp>
      <p:sp>
        <p:nvSpPr>
          <p:cNvPr id="115" name="Google Shape;335;p41"/>
          <p:cNvSpPr/>
          <p:nvPr/>
        </p:nvSpPr>
        <p:spPr>
          <a:xfrm>
            <a:off x="714240" y="3962520"/>
            <a:ext cx="256176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a:bodyPr>
          <a:lstStyle/>
          <a:p>
            <a:pPr defTabSz="914400">
              <a:lnSpc>
                <a:spcPct val="100000"/>
              </a:lnSpc>
              <a:tabLst>
                <a:tab pos="0" algn="l"/>
              </a:tabLst>
            </a:pPr>
            <a:r>
              <a:rPr lang="en" sz="1000" b="0" strike="noStrike" spc="-1">
                <a:solidFill>
                  <a:schemeClr val="dk1"/>
                </a:solidFill>
                <a:latin typeface="Arial"/>
              </a:rPr>
              <a:t>+91 620 421 838</a:t>
            </a:r>
            <a:endParaRPr lang="en-US" sz="1000" b="0" strike="noStrike" spc="-1">
              <a:solidFill>
                <a:srgbClr val="FFFFFF"/>
              </a:solidFill>
              <a:latin typeface="OpenSymbol"/>
            </a:endParaRPr>
          </a:p>
        </p:txBody>
      </p:sp>
      <p:sp>
        <p:nvSpPr>
          <p:cNvPr id="116" name="Google Shape;336;p41"/>
          <p:cNvSpPr/>
          <p:nvPr/>
        </p:nvSpPr>
        <p:spPr>
          <a:xfrm>
            <a:off x="714240" y="227664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r>
              <a:rPr lang="en" sz="1000" b="0" strike="noStrike" spc="-1">
                <a:solidFill>
                  <a:schemeClr val="dk1"/>
                </a:solidFill>
                <a:latin typeface="Arial"/>
              </a:rPr>
              <a:t>www.yourwebsite.com</a:t>
            </a:r>
            <a:endParaRPr lang="en-US" sz="1000" b="0" strike="noStrike" spc="-1">
              <a:solidFill>
                <a:srgbClr val="FFFFFF"/>
              </a:solidFill>
              <a:latin typeface="OpenSymbol"/>
            </a:endParaRPr>
          </a:p>
        </p:txBody>
      </p:sp>
      <p:sp>
        <p:nvSpPr>
          <p:cNvPr id="117" name="Google Shape;337;p41"/>
          <p:cNvSpPr/>
          <p:nvPr/>
        </p:nvSpPr>
        <p:spPr>
          <a:xfrm>
            <a:off x="2219400" y="229536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
        <p:nvSpPr>
          <p:cNvPr id="127" name="Google Shape;347;p41"/>
          <p:cNvSpPr/>
          <p:nvPr/>
        </p:nvSpPr>
        <p:spPr>
          <a:xfrm flipH="1">
            <a:off x="5610240" y="1359720"/>
            <a:ext cx="3532680" cy="378360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28" name="Google Shape;348;p41"/>
          <p:cNvSpPr/>
          <p:nvPr/>
        </p:nvSpPr>
        <p:spPr>
          <a:xfrm>
            <a:off x="714240" y="3333600"/>
            <a:ext cx="2742840" cy="30833640"/>
          </a:xfrm>
          <a:prstGeom prst="rect">
            <a:avLst/>
          </a:prstGeom>
          <a:noFill/>
          <a:ln w="0">
            <a:noFill/>
          </a:ln>
        </p:spPr>
        <p:style>
          <a:lnRef idx="0">
            <a:scrgbClr r="0" g="0" b="0"/>
          </a:lnRef>
          <a:fillRef idx="0">
            <a:scrgbClr r="0" g="0" b="0"/>
          </a:fillRef>
          <a:effectRef idx="0">
            <a:scrgbClr r="0" g="0" b="0"/>
          </a:effectRef>
          <a:fontRef idx="minor"/>
        </p:style>
        <p:txBody>
          <a:bodyPr lIns="870823080" tIns="7708680" rIns="870823080" bIns="7708680" anchor="t">
            <a:spAutoFit/>
          </a:bodyPr>
          <a:lstStyle/>
          <a:p>
            <a:pPr defTabSz="914400">
              <a:lnSpc>
                <a:spcPct val="100000"/>
              </a:lnSpc>
              <a:spcBef>
                <a:spcPts val="300"/>
              </a:spcBef>
              <a:tabLst>
                <a:tab pos="0" algn="l"/>
              </a:tabLst>
            </a:pPr>
            <a:r>
              <a:rPr lang="en" sz="1000" b="1" strike="noStrike" spc="-1">
                <a:solidFill>
                  <a:schemeClr val="dk1"/>
                </a:solidFill>
                <a:latin typeface="Arial"/>
              </a:rPr>
              <a:t>CREDITS:</a:t>
            </a:r>
            <a:r>
              <a:rPr lang="en" sz="1000" b="0" strike="noStrike" spc="-1">
                <a:solidFill>
                  <a:schemeClr val="dk1"/>
                </a:solidFill>
                <a:latin typeface="Arial"/>
              </a:rPr>
              <a:t> This presentation template was created by </a:t>
            </a:r>
            <a:r>
              <a:rPr lang="en" sz="1000" b="1" u="sng" strike="noStrike" spc="-1">
                <a:solidFill>
                  <a:schemeClr val="dk1"/>
                </a:solidFill>
                <a:uFillTx/>
                <a:latin typeface="Arial"/>
                <a:hlinkClick r:id="rId3"/>
              </a:rPr>
              <a:t>Slidesgo</a:t>
            </a:r>
            <a:r>
              <a:rPr lang="en" sz="1000" b="0" strike="noStrike" spc="-1">
                <a:solidFill>
                  <a:schemeClr val="dk1"/>
                </a:solidFill>
                <a:latin typeface="Arial"/>
              </a:rPr>
              <a:t>, and includes icons, infographics &amp; images by </a:t>
            </a:r>
            <a:r>
              <a:rPr lang="en" sz="1000" b="1" u="sng" strike="noStrike" spc="-1">
                <a:solidFill>
                  <a:schemeClr val="dk1"/>
                </a:solidFill>
                <a:uFillTx/>
                <a:latin typeface="Arial"/>
                <a:hlinkClick r:id="rId4"/>
              </a:rPr>
              <a:t>Freepik</a:t>
            </a:r>
            <a:r>
              <a:rPr lang="en" sz="1000" b="0" u="sng" strike="noStrike" spc="-1">
                <a:solidFill>
                  <a:schemeClr val="dk1"/>
                </a:solidFill>
                <a:uFillTx/>
                <a:latin typeface="Arial"/>
              </a:rPr>
              <a:t> </a:t>
            </a:r>
            <a:endParaRPr lang="en-US" sz="1000" b="0" strike="noStrike" spc="-1">
              <a:solidFill>
                <a:srgbClr val="FFFFFF"/>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Introduction</a:t>
            </a:r>
            <a:endParaRPr lang="fr-FR" sz="2600" b="0" strike="noStrike" spc="-1">
              <a:solidFill>
                <a:schemeClr val="dk1"/>
              </a:solidFill>
              <a:latin typeface="Arial"/>
            </a:endParaRPr>
          </a:p>
        </p:txBody>
      </p:sp>
      <p:sp>
        <p:nvSpPr>
          <p:cNvPr id="76"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This presentation provides an overview of the Social Good Tracker, outlining its objectives and unique features.</a:t>
            </a:r>
            <a:endParaRPr lang="en-US" sz="1200" b="0" strike="noStrike" spc="-1">
              <a:solidFill>
                <a:srgbClr val="FFFFFF"/>
              </a:solidFill>
              <a:latin typeface="OpenSymbol"/>
            </a:endParaRPr>
          </a:p>
        </p:txBody>
      </p:sp>
      <p:sp>
        <p:nvSpPr>
          <p:cNvPr id="77"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78"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80" name="PlaceHolder 1"/>
          <p:cNvSpPr>
            <a:spLocks noGrp="1"/>
          </p:cNvSpPr>
          <p:nvPr>
            <p:ph type="title"/>
          </p:nvPr>
        </p:nvSpPr>
        <p:spPr>
          <a:xfrm>
            <a:off x="4572000" y="3095640"/>
            <a:ext cx="3857400" cy="1514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Atkinson Hyperlegible Next SemiBold"/>
                <a:ea typeface="Atkinson Hyperlegible Next SemiBold"/>
              </a:rPr>
              <a:t>Overview of Social Good Tracker</a:t>
            </a:r>
            <a:endParaRPr lang="fr-FR" sz="4000" b="0" strike="noStrike" spc="-1">
              <a:solidFill>
                <a:schemeClr val="dk1"/>
              </a:solidFill>
              <a:latin typeface="Arial"/>
            </a:endParaRPr>
          </a:p>
        </p:txBody>
      </p:sp>
      <p:sp>
        <p:nvSpPr>
          <p:cNvPr id="81"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81153"/>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01</a:t>
            </a:r>
            <a:endParaRPr lang="fr-FR" sz="6000" b="0" strike="noStrike" spc="-1">
              <a:solidFill>
                <a:schemeClr val="dk1"/>
              </a:solidFill>
              <a:latin typeface="Arial"/>
            </a:endParaRPr>
          </a:p>
        </p:txBody>
      </p:sp>
      <p:sp>
        <p:nvSpPr>
          <p:cNvPr id="82"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3"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Purpose and goals of the tracker</a:t>
            </a:r>
            <a:endParaRPr lang="fr-FR" sz="2600" b="0" strike="noStrike" spc="-1">
              <a:solidFill>
                <a:schemeClr val="dk1"/>
              </a:solidFill>
              <a:latin typeface="Arial"/>
            </a:endParaRPr>
          </a:p>
        </p:txBody>
      </p:sp>
      <p:sp>
        <p:nvSpPr>
          <p:cNvPr id="85"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Social Good Tracker aims to assess and enhance social initiatives by providing a comprehensive platform for monitoring impact. It is designed to facilitate transparency, engage stakeholders, and drive positive changes in communities.</a:t>
            </a:r>
            <a:endParaRPr lang="en-US" sz="1200" b="0" strike="noStrike" spc="-1">
              <a:solidFill>
                <a:srgbClr val="FFFFFF"/>
              </a:solidFill>
              <a:latin typeface="OpenSymbol"/>
            </a:endParaRPr>
          </a:p>
        </p:txBody>
      </p:sp>
      <p:sp>
        <p:nvSpPr>
          <p:cNvPr id="86"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Key features and functionalities</a:t>
            </a:r>
            <a:endParaRPr lang="fr-FR" sz="2600" b="0" strike="noStrike" spc="-1">
              <a:solidFill>
                <a:schemeClr val="dk1"/>
              </a:solidFill>
              <a:latin typeface="Arial"/>
            </a:endParaRPr>
          </a:p>
        </p:txBody>
      </p:sp>
      <p:sp>
        <p:nvSpPr>
          <p:cNvPr id="88"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tracker includes a user-friendly dashboard for real-time data visualization, customizable reporting tools, and integration capabilities with existing systems. It also features gamification elements to encourage user participation and feedback, ensuring continuous improvement in social projects.</a:t>
            </a:r>
            <a:endParaRPr lang="en-US" sz="1200" b="0" strike="noStrike" spc="-1">
              <a:solidFill>
                <a:srgbClr val="FFFFFF"/>
              </a:solidFill>
              <a:latin typeface="OpenSymbol"/>
            </a:endParaRPr>
          </a:p>
        </p:txBody>
      </p:sp>
      <p:sp>
        <p:nvSpPr>
          <p:cNvPr id="89"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Target audience and impact</a:t>
            </a:r>
            <a:endParaRPr lang="fr-FR" sz="2600" b="0" strike="noStrike" spc="-1">
              <a:solidFill>
                <a:schemeClr val="dk1"/>
              </a:solidFill>
              <a:latin typeface="Arial"/>
            </a:endParaRPr>
          </a:p>
        </p:txBody>
      </p:sp>
      <p:sp>
        <p:nvSpPr>
          <p:cNvPr id="91"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Social Good Tracker is designed for non-profits, social enterprises, and community organizations aiming to improve their social impact. By providing tailored features that cater to different user needs, it enables stakeholders to effectively monitor and assess initiatives, ultimately enhancing their reach and effectiveness.</a:t>
            </a:r>
            <a:endParaRPr lang="en-US" sz="1200" b="0" strike="noStrike" spc="-1">
              <a:solidFill>
                <a:srgbClr val="FFFFFF"/>
              </a:solidFill>
              <a:latin typeface="OpenSymbol"/>
            </a:endParaRPr>
          </a:p>
        </p:txBody>
      </p:sp>
      <p:sp>
        <p:nvSpPr>
          <p:cNvPr id="92"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3"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95" name="PlaceHolder 1"/>
          <p:cNvSpPr>
            <a:spLocks noGrp="1"/>
          </p:cNvSpPr>
          <p:nvPr>
            <p:ph type="title"/>
          </p:nvPr>
        </p:nvSpPr>
        <p:spPr>
          <a:xfrm>
            <a:off x="4572000" y="3095640"/>
            <a:ext cx="3857400" cy="1514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a:solidFill>
                  <a:schemeClr val="dk1"/>
                </a:solidFill>
                <a:latin typeface="Atkinson Hyperlegible Next SemiBold"/>
                <a:ea typeface="Atkinson Hyperlegible Next SemiBold"/>
              </a:rPr>
              <a:t>Chatbot Integration</a:t>
            </a:r>
            <a:endParaRPr lang="fr-FR" sz="4000" b="0" strike="noStrike" spc="-1">
              <a:solidFill>
                <a:schemeClr val="dk1"/>
              </a:solidFill>
              <a:latin typeface="Arial"/>
            </a:endParaRPr>
          </a:p>
        </p:txBody>
      </p:sp>
      <p:sp>
        <p:nvSpPr>
          <p:cNvPr id="96"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81153"/>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02</a:t>
            </a:r>
            <a:endParaRPr lang="fr-FR" sz="6000" b="0" strike="noStrike" spc="-1">
              <a:solidFill>
                <a:schemeClr val="dk1"/>
              </a:solidFill>
              <a:latin typeface="Arial"/>
            </a:endParaRPr>
          </a:p>
        </p:txBody>
      </p:sp>
      <p:sp>
        <p:nvSpPr>
          <p:cNvPr id="97"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98"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PlaceHolder 1"/>
          <p:cNvSpPr>
            <a:spLocks noGrp="1"/>
          </p:cNvSpPr>
          <p:nvPr>
            <p:ph type="title"/>
          </p:nvPr>
        </p:nvSpPr>
        <p:spPr>
          <a:xfrm>
            <a:off x="723960" y="790560"/>
            <a:ext cx="3895200" cy="13712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a:solidFill>
                  <a:schemeClr val="dk1"/>
                </a:solidFill>
                <a:latin typeface="Atkinson Hyperlegible Next Medium"/>
                <a:ea typeface="Atkinson Hyperlegible Next Medium"/>
              </a:rPr>
              <a:t>Role of chatbot in user engagement</a:t>
            </a:r>
            <a:endParaRPr lang="fr-FR" sz="2600" b="0" strike="noStrike" spc="-1">
              <a:solidFill>
                <a:schemeClr val="dk1"/>
              </a:solidFill>
              <a:latin typeface="Arial"/>
            </a:endParaRPr>
          </a:p>
        </p:txBody>
      </p:sp>
      <p:sp>
        <p:nvSpPr>
          <p:cNvPr id="100" name="PlaceHolder 2"/>
          <p:cNvSpPr>
            <a:spLocks noGrp="1"/>
          </p:cNvSpPr>
          <p:nvPr>
            <p:ph type="subTitle"/>
          </p:nvPr>
        </p:nvSpPr>
        <p:spPr>
          <a:xfrm>
            <a:off x="723960" y="2162160"/>
            <a:ext cx="3895200" cy="17330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a:solidFill>
                  <a:schemeClr val="dk1"/>
                </a:solidFill>
                <a:latin typeface="Albert Sans"/>
                <a:ea typeface="Albert Sans"/>
              </a:rPr>
              <a:t>The chatbot serves as a digital assistant, guiding users through the functionalities of the Social Good Tracker. By offering instant responses and personalized support, it enhances user experience and encourages increased participation in social initiatives.</a:t>
            </a:r>
            <a:endParaRPr lang="en-US" sz="1200" b="0" strike="noStrike" spc="-1">
              <a:solidFill>
                <a:srgbClr val="FFFFFF"/>
              </a:solidFill>
              <a:latin typeface="OpenSymbol"/>
            </a:endParaRPr>
          </a:p>
        </p:txBody>
      </p:sp>
      <p:sp>
        <p:nvSpPr>
          <p:cNvPr id="101"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02"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fontScale="93099" lnSpcReduction="10000"/>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Technical specifications and capabilities</a:t>
            </a:r>
            <a:endParaRPr lang="fr-FR" sz="2600" b="0" strike="noStrike" spc="-1">
              <a:solidFill>
                <a:schemeClr val="dk1"/>
              </a:solidFill>
              <a:latin typeface="Arial"/>
            </a:endParaRPr>
          </a:p>
        </p:txBody>
      </p:sp>
      <p:sp>
        <p:nvSpPr>
          <p:cNvPr id="104" name="PlaceHolder 2"/>
          <p:cNvSpPr>
            <a:spLocks noGrp="1"/>
          </p:cNvSpPr>
          <p:nvPr>
            <p:ph type="subTitle"/>
          </p:nvPr>
        </p:nvSpPr>
        <p:spPr>
          <a:xfrm>
            <a:off x="1533600" y="1866960"/>
            <a:ext cx="4295520" cy="168552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200" b="0" strike="noStrike" spc="-1" dirty="0">
                <a:solidFill>
                  <a:schemeClr val="dk1"/>
                </a:solidFill>
                <a:latin typeface="Albert Sans"/>
                <a:ea typeface="Albert Sans"/>
              </a:rPr>
              <a:t>The chatbot is built on “</a:t>
            </a:r>
            <a:r>
              <a:rPr lang="en" sz="1200" spc="-1" dirty="0">
                <a:solidFill>
                  <a:schemeClr val="dk1"/>
                </a:solidFill>
                <a:latin typeface="Albert Sans"/>
                <a:ea typeface="Albert Sans"/>
              </a:rPr>
              <a:t>gemini api”</a:t>
            </a:r>
            <a:r>
              <a:rPr lang="en" sz="1200" b="0" strike="noStrike" spc="-1" dirty="0">
                <a:solidFill>
                  <a:schemeClr val="dk1"/>
                </a:solidFill>
                <a:latin typeface="Albert Sans"/>
                <a:ea typeface="Albert Sans"/>
              </a:rPr>
              <a:t> processing algorithms, allowing it to understand user queries effectively. It is designed to integrate seamlessly with the Tracker’s interface, supporting multiple languages and providing analytics on user interactions to inform continuous improvements.</a:t>
            </a:r>
            <a:endParaRPr lang="en-US" sz="1200" b="0" strike="noStrike" spc="-1" dirty="0">
              <a:solidFill>
                <a:srgbClr val="FFFFFF"/>
              </a:solidFill>
              <a:latin typeface="OpenSymbol"/>
            </a:endParaRPr>
          </a:p>
        </p:txBody>
      </p:sp>
      <p:sp>
        <p:nvSpPr>
          <p:cNvPr id="105" name="Google Shape;176;p31"/>
          <p:cNvSpPr/>
          <p:nvPr/>
        </p:nvSpPr>
        <p:spPr>
          <a:xfrm>
            <a:off x="723960" y="1924200"/>
            <a:ext cx="65700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TotalTime>
  <Words>427</Words>
  <Application>Microsoft Office PowerPoint</Application>
  <PresentationFormat>On-screen Show (16:9)</PresentationFormat>
  <Paragraphs>38</Paragraphs>
  <Slides>12</Slides>
  <Notes>0</Notes>
  <HiddenSlides>0</HiddenSlides>
  <MMClips>0</MMClips>
  <ScaleCrop>false</ScaleCrop>
  <HeadingPairs>
    <vt:vector size="6" baseType="variant">
      <vt:variant>
        <vt:lpstr>Fonts Used</vt:lpstr>
      </vt:variant>
      <vt:variant>
        <vt:i4>7</vt:i4>
      </vt:variant>
      <vt:variant>
        <vt:lpstr>Theme</vt:lpstr>
      </vt:variant>
      <vt:variant>
        <vt:i4>24</vt:i4>
      </vt:variant>
      <vt:variant>
        <vt:lpstr>Slide Titles</vt:lpstr>
      </vt:variant>
      <vt:variant>
        <vt:i4>12</vt:i4>
      </vt:variant>
    </vt:vector>
  </HeadingPairs>
  <TitlesOfParts>
    <vt:vector size="43" baseType="lpstr">
      <vt:lpstr>Albert Sans</vt:lpstr>
      <vt:lpstr>Arial</vt:lpstr>
      <vt:lpstr>Atkinson Hyperlegible Next Medium</vt:lpstr>
      <vt:lpstr>Atkinson Hyperlegible Next SemiBold</vt:lpstr>
      <vt:lpstr>OpenSymbol</vt:lpstr>
      <vt:lpstr>Symbol</vt:lpstr>
      <vt:lpstr>Wingdings</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Slidesgo Final Pages</vt:lpstr>
      <vt:lpstr>Slidesgo Final Pages</vt:lpstr>
      <vt:lpstr>Slidesgo Final Pages</vt:lpstr>
      <vt:lpstr>Social Good Tracker</vt:lpstr>
      <vt:lpstr>Introduction</vt:lpstr>
      <vt:lpstr>Overview of Social Good Tracker</vt:lpstr>
      <vt:lpstr>Purpose and goals of the tracker</vt:lpstr>
      <vt:lpstr>Key features and functionalities</vt:lpstr>
      <vt:lpstr>Target audience and impact</vt:lpstr>
      <vt:lpstr>Chatbot Integration</vt:lpstr>
      <vt:lpstr>Role of chatbot in user engagement</vt:lpstr>
      <vt:lpstr>Technical specifications and capabilities</vt:lpstr>
      <vt:lpstr>Benefits of chatbot in social good initiatives</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sainavadeep mitta</cp:lastModifiedBy>
  <cp:revision>1</cp:revision>
  <dcterms:modified xsi:type="dcterms:W3CDTF">2025-04-25T11:05:44Z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2025-04-22T16:30:48Z</dcterms:created>
  <dc:creator>Unknown Creator</dc:creator>
  <dc:description/>
  <dc:language>en-US</dc:language>
  <cp:lastModifiedBy>Unknown Creator</cp:lastModifiedBy>
  <dcterms:modified xsi:type="dcterms:W3CDTF">2025-04-22T16:30:48Z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